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1" autoAdjust="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132771B5-8B46-4CC9-91A8-4FCA2576BD08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65542-9AD8-4E57-BB26-B98BFCA7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BB72E-C79D-414D-A050-ECA2DE1E2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3C1754-5582-4C6D-AB04-976B4401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FCB9F-BAD0-4D55-AD51-6174A0E8B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2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2EB301-EA0D-478E-AC5D-76EAB0CB5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E99B76-586B-46B8-BA00-D12A9B44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0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7FE82F-4A10-4821-969C-607E0099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6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BF7B66-CCF6-4C9B-B04D-AFA79E38A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EF3237-FF81-4532-A993-2BFD9FC2D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eade_CFV_master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0B6983E7-4409-4ADB-BE11-508E908C6D01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Lec7_slide10.ms13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hyperlink" Target="Lec7_slide10.xls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Lec7_slide12.ms1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Lec7_slide12.xls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Super.ms13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hyperlink" Target="super.xls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Thevenin.ms13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hyperlink" Target="Thevenin.xls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7</a:t>
            </a:r>
          </a:p>
        </p:txBody>
      </p:sp>
      <p:pic>
        <p:nvPicPr>
          <p:cNvPr id="1741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pic>
        <p:nvPicPr>
          <p:cNvPr id="93187" name="Picture 3" descr="07-02 CFV - Part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247900"/>
            <a:ext cx="5918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4200" y="4876800"/>
            <a:ext cx="55356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Multisim and Excel to calculate the Pin and Pout values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3" action="ppaction://hlinkfile"/>
          </p:cNvPr>
          <p:cNvSpPr/>
          <p:nvPr/>
        </p:nvSpPr>
        <p:spPr bwMode="auto">
          <a:xfrm>
            <a:off x="1828800" y="5486400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9" name="Rectangle 8">
            <a:hlinkClick r:id="rId4" action="ppaction://hlinkfile"/>
          </p:cNvPr>
          <p:cNvSpPr/>
          <p:nvPr/>
        </p:nvSpPr>
        <p:spPr bwMode="auto">
          <a:xfrm>
            <a:off x="1814004" y="48387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219200"/>
          </a:xfrm>
        </p:spPr>
        <p:txBody>
          <a:bodyPr/>
          <a:lstStyle/>
          <a:p>
            <a:r>
              <a:rPr lang="en-US" altLang="en-US" sz="3600" smtClean="0"/>
              <a:t>Summary of the </a:t>
            </a:r>
            <a:br>
              <a:rPr lang="en-US" altLang="en-US" sz="3600" smtClean="0"/>
            </a:br>
            <a:r>
              <a:rPr lang="en-US" altLang="en-US" sz="3600" smtClean="0"/>
              <a:t>Maximum Power Transfer Theorem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590800"/>
            <a:ext cx="8001000" cy="3581400"/>
          </a:xfrm>
        </p:spPr>
        <p:txBody>
          <a:bodyPr/>
          <a:lstStyle/>
          <a:p>
            <a:r>
              <a:rPr lang="en-US" altLang="en-US" sz="2800" smtClean="0"/>
              <a:t>Maximum power transfer occurs when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S</a:t>
            </a:r>
            <a:r>
              <a:rPr lang="en-US" altLang="en-US" sz="2800" smtClean="0"/>
              <a:t> =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L</a:t>
            </a:r>
            <a:r>
              <a:rPr lang="en-US" altLang="en-US" sz="2800" i="1" smtClean="0"/>
              <a:t>.</a:t>
            </a:r>
          </a:p>
          <a:p>
            <a:r>
              <a:rPr lang="en-US" altLang="en-US" sz="2800" smtClean="0"/>
              <a:t>Efficiency at maximum transfer is 50%.</a:t>
            </a:r>
          </a:p>
          <a:p>
            <a:r>
              <a:rPr lang="en-US" altLang="en-US" sz="2800" smtClean="0"/>
              <a:t>When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L</a:t>
            </a:r>
            <a:r>
              <a:rPr lang="en-US" altLang="en-US" sz="2800" baseline="-25000" smtClean="0"/>
              <a:t> </a:t>
            </a:r>
            <a:r>
              <a:rPr lang="en-US" altLang="en-US" sz="2800" smtClean="0"/>
              <a:t>is greater than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S</a:t>
            </a:r>
            <a:r>
              <a:rPr lang="en-US" altLang="en-US" sz="2800" smtClean="0"/>
              <a:t>, efficiency is larger than 50%.</a:t>
            </a:r>
          </a:p>
          <a:p>
            <a:r>
              <a:rPr lang="en-US" altLang="en-US" sz="2800" smtClean="0"/>
              <a:t>When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L</a:t>
            </a:r>
            <a:r>
              <a:rPr lang="en-US" altLang="en-US" sz="2800" baseline="-25000" smtClean="0"/>
              <a:t> </a:t>
            </a:r>
            <a:r>
              <a:rPr lang="en-US" altLang="en-US" sz="2800" smtClean="0"/>
              <a:t>is less than </a:t>
            </a:r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S</a:t>
            </a:r>
            <a:r>
              <a:rPr lang="en-US" altLang="en-US" sz="2800" smtClean="0"/>
              <a:t>, efficiency is less than 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07-03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5638800" cy="383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Power Versus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l</a:t>
            </a: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048000" y="1692754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Multisim and Excel to recreate the Plot of </a:t>
            </a:r>
          </a:p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Load Power vs Load Resistance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 bwMode="auto">
          <a:xfrm>
            <a:off x="7162800" y="4419600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6" name="Rectangle 5">
            <a:hlinkClick r:id="rId4" action="ppaction://hlinkfile"/>
          </p:cNvPr>
          <p:cNvSpPr/>
          <p:nvPr/>
        </p:nvSpPr>
        <p:spPr bwMode="auto">
          <a:xfrm>
            <a:off x="7148004" y="37719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07-04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638800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Efficiency Versus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l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Superposition Theorem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Used when there are two or more voltage sources in a network.</a:t>
            </a:r>
          </a:p>
          <a:p>
            <a:endParaRPr lang="en-US" altLang="en-US" sz="2000" smtClean="0"/>
          </a:p>
          <a:p>
            <a:r>
              <a:rPr lang="en-US" altLang="en-US" smtClean="0"/>
              <a:t>There are three basic steps to the 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07-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1816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Superposition Theorem</a:t>
            </a:r>
          </a:p>
        </p:txBody>
      </p:sp>
      <p:pic>
        <p:nvPicPr>
          <p:cNvPr id="99331" name="Picture 3" descr="07-06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5334000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Superposition Theorem (cont.)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pic>
        <p:nvPicPr>
          <p:cNvPr id="100355" name="Picture 3" descr="07-06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6388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Superposition Theorem (cont.)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69" y="1981200"/>
            <a:ext cx="323911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37338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Multisim and Excel to calculate the nodal voltage, </a:t>
            </a:r>
            <a:r>
              <a:rPr lang="en-US" sz="28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Va</a:t>
            </a:r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, using Superposition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3" action="ppaction://hlinkfile"/>
          </p:cNvPr>
          <p:cNvSpPr/>
          <p:nvPr/>
        </p:nvSpPr>
        <p:spPr bwMode="auto">
          <a:xfrm>
            <a:off x="6934200" y="2781300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7" name="Rectangle 6">
            <a:hlinkClick r:id="rId4" action="ppaction://hlinkfile"/>
          </p:cNvPr>
          <p:cNvSpPr/>
          <p:nvPr/>
        </p:nvSpPr>
        <p:spPr bwMode="auto">
          <a:xfrm>
            <a:off x="6919404" y="21336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Summary of </a:t>
            </a:r>
            <a:br>
              <a:rPr lang="en-US" altLang="en-US" smtClean="0"/>
            </a:br>
            <a:r>
              <a:rPr lang="en-US" altLang="en-US" smtClean="0"/>
              <a:t>Superposition Theorem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514600"/>
            <a:ext cx="7772400" cy="3429000"/>
          </a:xfrm>
        </p:spPr>
        <p:txBody>
          <a:bodyPr/>
          <a:lstStyle/>
          <a:p>
            <a:r>
              <a:rPr lang="en-US" altLang="en-US" smtClean="0"/>
              <a:t>Ohm’s law is used to analyze the circuit using one source at a time.</a:t>
            </a:r>
          </a:p>
          <a:p>
            <a:endParaRPr lang="en-US" altLang="en-US" sz="1600" smtClean="0"/>
          </a:p>
          <a:p>
            <a:r>
              <a:rPr lang="en-US" altLang="en-US" smtClean="0"/>
              <a:t>Final results are determined by algebraically superimposing the results of all the sources involved.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400" smtClean="0"/>
              <a:t>CHAPTER 7</a:t>
            </a:r>
            <a:endParaRPr lang="en-US" alt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 smtClean="0"/>
              <a:t>Basic Network Theorems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Thevenin’s Theorem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theorem used to simplify complex networks to determine circuit voltages and currents.</a:t>
            </a:r>
          </a:p>
          <a:p>
            <a:pPr>
              <a:lnSpc>
                <a:spcPct val="90000"/>
              </a:lnSpc>
            </a:pPr>
            <a:endParaRPr lang="en-US" altLang="en-US" sz="12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States that any linear two-terminal network can be replaced by a simplified equivalent circuit consisting of a single voltage source and a single series resistance.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07-10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5181600" cy="3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Thevenin’s Theorem Example</a:t>
            </a:r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 bwMode="auto">
          <a:xfrm>
            <a:off x="7239000" y="1981200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5" name="Rectangle 4">
            <a:hlinkClick r:id="rId4" action="ppaction://hlinkfile"/>
          </p:cNvPr>
          <p:cNvSpPr/>
          <p:nvPr/>
        </p:nvSpPr>
        <p:spPr bwMode="auto">
          <a:xfrm>
            <a:off x="5715000" y="19812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0204" y="2667000"/>
            <a:ext cx="32151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Multisim and Excel to calculate the </a:t>
            </a:r>
            <a:r>
              <a:rPr lang="en-US" sz="28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Thevenin</a:t>
            </a:r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 equivalent circuit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Norton’s Theorem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z="2800" smtClean="0"/>
              <a:t>Is used to reduce a two-terminal network to a single current source and a single parallel resistance.</a:t>
            </a:r>
          </a:p>
          <a:p>
            <a:endParaRPr lang="en-US" altLang="en-US" sz="1600" smtClean="0"/>
          </a:p>
          <a:p>
            <a:r>
              <a:rPr lang="en-US" altLang="en-US" sz="2800" smtClean="0"/>
              <a:t>Any linear two-terminal network can be replaced by an equivalent circuit consisting of a single current source and a single shunt or parallel resistance.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07-18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" b="16676"/>
          <a:stretch>
            <a:fillRect/>
          </a:stretch>
        </p:blipFill>
        <p:spPr bwMode="auto">
          <a:xfrm>
            <a:off x="2057400" y="2243138"/>
            <a:ext cx="4495800" cy="34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Norton’s Theorem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Relationship Between </a:t>
            </a:r>
            <a:br>
              <a:rPr lang="en-US" altLang="en-US" smtClean="0"/>
            </a:br>
            <a:r>
              <a:rPr lang="en-US" altLang="en-US" smtClean="0"/>
              <a:t>Norton and Thevenin</a:t>
            </a:r>
          </a:p>
        </p:txBody>
      </p:sp>
      <p:graphicFrame>
        <p:nvGraphicFramePr>
          <p:cNvPr id="106499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581400" y="2514600"/>
          <a:ext cx="185896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2" name="Equation" r:id="rId3" imgW="736560" imgH="1358640" progId="Equation.3">
                  <p:embed/>
                </p:oleObj>
              </mc:Choice>
              <mc:Fallback>
                <p:oleObj name="Equation" r:id="rId3" imgW="736560" imgH="1358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14600"/>
                        <a:ext cx="185896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Network Theorem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Network:  </a:t>
            </a:r>
            <a:r>
              <a:rPr lang="en-US" altLang="en-US" sz="2800" smtClean="0"/>
              <a:t>A complex combination of 	  components</a:t>
            </a:r>
          </a:p>
          <a:p>
            <a:endParaRPr lang="en-US" altLang="en-US" sz="2800" smtClean="0"/>
          </a:p>
          <a:p>
            <a:r>
              <a:rPr lang="en-US" altLang="en-US" smtClean="0"/>
              <a:t>Theorem:  </a:t>
            </a:r>
            <a:r>
              <a:rPr lang="en-US" altLang="en-US" sz="2800" smtClean="0"/>
              <a:t>Ideas or statements that are   used to solve network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Network Theorem Assumptions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514600"/>
            <a:ext cx="7772400" cy="3810000"/>
          </a:xfrm>
        </p:spPr>
        <p:txBody>
          <a:bodyPr/>
          <a:lstStyle/>
          <a:p>
            <a:r>
              <a:rPr lang="en-US" altLang="en-US" smtClean="0"/>
              <a:t>Linear networks  </a:t>
            </a:r>
          </a:p>
          <a:p>
            <a:pPr>
              <a:buFontTx/>
              <a:buNone/>
            </a:pPr>
            <a:r>
              <a:rPr lang="en-US" altLang="en-US" smtClean="0"/>
              <a:t>             </a:t>
            </a:r>
          </a:p>
          <a:p>
            <a:r>
              <a:rPr lang="en-US" altLang="en-US" smtClean="0"/>
              <a:t>Steady-state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Network Theorem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altLang="en-US" smtClean="0"/>
              <a:t>Today, computers perform network analysis in seconds.</a:t>
            </a:r>
          </a:p>
          <a:p>
            <a:endParaRPr lang="en-US" altLang="en-US" sz="2000" smtClean="0"/>
          </a:p>
          <a:p>
            <a:r>
              <a:rPr lang="en-US" altLang="en-US" smtClean="0"/>
              <a:t>Technicians need to know the basic concepts of each theorem.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Important Terms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Bilateral Resistance:  </a:t>
            </a:r>
            <a:r>
              <a:rPr lang="en-US" altLang="en-US" sz="2800" smtClean="0"/>
              <a:t>Resistance having equal resistance in either direction.</a:t>
            </a:r>
          </a:p>
          <a:p>
            <a:r>
              <a:rPr lang="en-US" altLang="en-US" smtClean="0"/>
              <a:t>Linear Network:  </a:t>
            </a:r>
            <a:r>
              <a:rPr lang="en-US" altLang="en-US" sz="2800" smtClean="0"/>
              <a:t>A circuit whose electrical behavior does not change with different voltage or current values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Steady-State Condition:  </a:t>
            </a:r>
            <a:r>
              <a:rPr lang="en-US" altLang="en-US" sz="2800" smtClean="0"/>
              <a:t>The condition where circuit values and conditions are stable or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altLang="en-US" smtClean="0"/>
              <a:t>Maximum Power Transfer Theorem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590800"/>
            <a:ext cx="7772400" cy="3886200"/>
          </a:xfrm>
        </p:spPr>
        <p:txBody>
          <a:bodyPr/>
          <a:lstStyle/>
          <a:p>
            <a:r>
              <a:rPr lang="en-US" altLang="en-US" smtClean="0"/>
              <a:t>Maximum power transferred from the source to the load when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S</a:t>
            </a:r>
            <a:r>
              <a:rPr lang="en-US" altLang="en-US" smtClean="0"/>
              <a:t> =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L</a:t>
            </a:r>
            <a:endParaRPr lang="en-US" altLang="en-US" baseline="-25000" smtClean="0"/>
          </a:p>
          <a:p>
            <a:pPr>
              <a:buFontTx/>
              <a:buNone/>
            </a:pPr>
            <a:endParaRPr lang="en-US" altLang="en-US" baseline="-25000" smtClean="0"/>
          </a:p>
          <a:p>
            <a:pPr algn="ctr">
              <a:buFontTx/>
              <a:buNone/>
            </a:pPr>
            <a:r>
              <a:rPr lang="en-US" altLang="en-US" i="1" smtClean="0"/>
              <a:t>R</a:t>
            </a:r>
            <a:r>
              <a:rPr lang="en-US" altLang="en-US" i="1" baseline="-25000" smtClean="0"/>
              <a:t>S</a:t>
            </a:r>
            <a:r>
              <a:rPr lang="en-US" altLang="en-US" smtClean="0"/>
              <a:t> = source resistance</a:t>
            </a:r>
          </a:p>
          <a:p>
            <a:pPr algn="ctr">
              <a:buFontTx/>
              <a:buNone/>
            </a:pPr>
            <a:r>
              <a:rPr lang="en-US" altLang="en-US" i="1" smtClean="0"/>
              <a:t>R</a:t>
            </a:r>
            <a:r>
              <a:rPr lang="en-US" altLang="en-US" i="1" baseline="-25000" smtClean="0"/>
              <a:t>L</a:t>
            </a:r>
            <a:r>
              <a:rPr lang="en-US" altLang="en-US" baseline="-25000" smtClean="0"/>
              <a:t>  </a:t>
            </a:r>
            <a:r>
              <a:rPr lang="en-US" altLang="en-US" smtClean="0"/>
              <a:t>= load resistance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Series Circuit Example</a:t>
            </a:r>
          </a:p>
        </p:txBody>
      </p:sp>
      <p:pic>
        <p:nvPicPr>
          <p:cNvPr id="91139" name="Picture 3" descr="07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2484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Efficiency Factor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altLang="en-US" smtClean="0"/>
              <a:t>Measure of the percentage of power generated reaching the source.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286000" y="3581400"/>
          <a:ext cx="44958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Equation" r:id="rId3" imgW="1650960" imgH="431640" progId="Equation.3">
                  <p:embed/>
                </p:oleObj>
              </mc:Choice>
              <mc:Fallback>
                <p:oleObj name="Equation" r:id="rId3" imgW="1650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44958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391</TotalTime>
  <Words>419</Words>
  <Application>Microsoft Office PowerPoint</Application>
  <PresentationFormat>On-screen Show (4:3)</PresentationFormat>
  <Paragraphs>76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1_Blank Presentation</vt:lpstr>
      <vt:lpstr>Equation</vt:lpstr>
      <vt:lpstr>PowerPoint Presentation</vt:lpstr>
      <vt:lpstr>CHAPTER 7</vt:lpstr>
      <vt:lpstr>Network Theorem</vt:lpstr>
      <vt:lpstr>Network Theorem Assumptions</vt:lpstr>
      <vt:lpstr>Network Theorem</vt:lpstr>
      <vt:lpstr>Important Terms</vt:lpstr>
      <vt:lpstr>Maximum Power Transfer Theorem</vt:lpstr>
      <vt:lpstr>Series Circuit Example</vt:lpstr>
      <vt:lpstr>Efficiency Factor</vt:lpstr>
      <vt:lpstr>Example</vt:lpstr>
      <vt:lpstr>Summary of the  Maximum Power Transfer Theorem</vt:lpstr>
      <vt:lpstr>Power Versus Rl</vt:lpstr>
      <vt:lpstr>Efficiency Versus Rl</vt:lpstr>
      <vt:lpstr>Superposition Theorem</vt:lpstr>
      <vt:lpstr>Example</vt:lpstr>
      <vt:lpstr>Superposition Theorem</vt:lpstr>
      <vt:lpstr>Superposition Theorem (cont.) </vt:lpstr>
      <vt:lpstr>Superposition Theorem (cont.) </vt:lpstr>
      <vt:lpstr>Summary of  Superposition Theorem</vt:lpstr>
      <vt:lpstr>Thevenin’s Theorem</vt:lpstr>
      <vt:lpstr>Thevenin’s Theorem Example</vt:lpstr>
      <vt:lpstr>Norton’s Theorem</vt:lpstr>
      <vt:lpstr>Norton’s Theorem Example</vt:lpstr>
      <vt:lpstr>Relationship Between  Norton and Thevenin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76</cp:revision>
  <dcterms:created xsi:type="dcterms:W3CDTF">2002-04-21T15:43:13Z</dcterms:created>
  <dcterms:modified xsi:type="dcterms:W3CDTF">2014-10-16T22:46:27Z</dcterms:modified>
</cp:coreProperties>
</file>