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9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1" autoAdjust="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132771B5-8B46-4CC9-91A8-4FCA2576BD08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4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365542-9AD8-4E57-BB26-B98BFCA7D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1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5BB72E-C79D-414D-A050-ECA2DE1E2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94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3C1754-5582-4C6D-AB04-976B44018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DFCB9F-BAD0-4D55-AD51-6174A0E8B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2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2EB301-EA0D-478E-AC5D-76EAB0CB5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E99B76-586B-46B8-BA00-D12A9B44B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0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7FE82F-4A10-4821-969C-607E0099A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6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BF7B66-CCF6-4C9B-B04D-AFA79E38A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7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EF3237-FF81-4532-A993-2BFD9FC2D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2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Meade_CFV_master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0B6983E7-4409-4ADB-BE11-508E908C6D01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ell118@ivytech.ed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Lec7_slide10.ms13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hyperlink" Target="Lec7_slide10.xls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Lec7_slide12.ms13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hyperlink" Target="Lec7_slide12.xlsx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Super.ms13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hyperlink" Target="super.xlsx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Thevenin.ms13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hyperlink" Target="Thevenin.xls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990600" y="2209800"/>
            <a:ext cx="65532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Introduction to Circuits Analysis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0" y="2895600"/>
            <a:ext cx="9144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9pPr>
          </a:lstStyle>
          <a:p>
            <a:pPr algn="ctr"/>
            <a:r>
              <a:rPr lang="en-US" altLang="en-US"/>
              <a:t>by Andrew G. Bell</a:t>
            </a:r>
          </a:p>
          <a:p>
            <a:pPr algn="ctr"/>
            <a:r>
              <a:rPr lang="en-US" altLang="en-US">
                <a:hlinkClick r:id="rId3"/>
              </a:rPr>
              <a:t>abell118@ivytech.edu</a:t>
            </a:r>
            <a:endParaRPr lang="en-US" altLang="en-US"/>
          </a:p>
          <a:p>
            <a:pPr algn="ctr"/>
            <a:r>
              <a:rPr lang="en-US" altLang="en-US"/>
              <a:t>(260) 481-2288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Lecture 7</a:t>
            </a:r>
          </a:p>
        </p:txBody>
      </p:sp>
      <p:pic>
        <p:nvPicPr>
          <p:cNvPr id="17412" name="Picture 3" descr="header-bann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91200"/>
            <a:ext cx="35052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Example</a:t>
            </a:r>
          </a:p>
        </p:txBody>
      </p:sp>
      <p:pic>
        <p:nvPicPr>
          <p:cNvPr id="93187" name="Picture 3" descr="07-02 CFV - Part 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900" y="2247900"/>
            <a:ext cx="5918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24200" y="4876800"/>
            <a:ext cx="55356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</a:rPr>
              <a:t>Use Multisim and Excel to calculate the Pin and Pout values</a:t>
            </a:r>
            <a:endParaRPr lang="en-US" sz="2800" b="1" dirty="0">
              <a:ln>
                <a:prstDash val="solid"/>
              </a:ln>
              <a:solidFill>
                <a:srgbClr val="00B050"/>
              </a:solidFill>
              <a:effectLst>
                <a:outerShdw blurRad="88000" dist="50800" dir="5040000" algn="tl">
                  <a:srgbClr val="000000">
                    <a:tint val="80000"/>
                    <a:satMod val="250000"/>
                    <a:alpha val="45000"/>
                  </a:srgbClr>
                </a:outerShdw>
              </a:effectLst>
            </a:endParaRPr>
          </a:p>
        </p:txBody>
      </p:sp>
      <p:sp>
        <p:nvSpPr>
          <p:cNvPr id="8" name="Rectangle 7">
            <a:hlinkClick r:id="rId3" action="ppaction://hlinkfile"/>
          </p:cNvPr>
          <p:cNvSpPr/>
          <p:nvPr/>
        </p:nvSpPr>
        <p:spPr bwMode="auto">
          <a:xfrm>
            <a:off x="1828800" y="5486400"/>
            <a:ext cx="1371600" cy="533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61" charset="-128"/>
              </a:rPr>
              <a:t>Multisim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1" charset="-128"/>
            </a:endParaRPr>
          </a:p>
        </p:txBody>
      </p:sp>
      <p:sp>
        <p:nvSpPr>
          <p:cNvPr id="9" name="Rectangle 8">
            <a:hlinkClick r:id="rId4" action="ppaction://hlinkfile"/>
          </p:cNvPr>
          <p:cNvSpPr/>
          <p:nvPr/>
        </p:nvSpPr>
        <p:spPr bwMode="auto">
          <a:xfrm>
            <a:off x="1814004" y="4838700"/>
            <a:ext cx="1386396" cy="5334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61" charset="-128"/>
              </a:rPr>
              <a:t>Excel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219200"/>
          </a:xfrm>
        </p:spPr>
        <p:txBody>
          <a:bodyPr/>
          <a:lstStyle/>
          <a:p>
            <a:r>
              <a:rPr lang="en-US" altLang="en-US" sz="3600" smtClean="0"/>
              <a:t>Summary of the </a:t>
            </a:r>
            <a:br>
              <a:rPr lang="en-US" altLang="en-US" sz="3600" smtClean="0"/>
            </a:br>
            <a:r>
              <a:rPr lang="en-US" altLang="en-US" sz="3600" smtClean="0"/>
              <a:t>Maximum Power Transfer Theorem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590800"/>
            <a:ext cx="8001000" cy="3581400"/>
          </a:xfrm>
        </p:spPr>
        <p:txBody>
          <a:bodyPr/>
          <a:lstStyle/>
          <a:p>
            <a:r>
              <a:rPr lang="en-US" altLang="en-US" sz="2800" smtClean="0"/>
              <a:t>Maximum power transfer occurs when </a:t>
            </a:r>
            <a:r>
              <a:rPr lang="en-US" altLang="en-US" sz="2800" i="1" smtClean="0"/>
              <a:t>R</a:t>
            </a:r>
            <a:r>
              <a:rPr lang="en-US" altLang="en-US" sz="2800" i="1" baseline="-25000" smtClean="0"/>
              <a:t>S</a:t>
            </a:r>
            <a:r>
              <a:rPr lang="en-US" altLang="en-US" sz="2800" smtClean="0"/>
              <a:t> = </a:t>
            </a:r>
            <a:r>
              <a:rPr lang="en-US" altLang="en-US" sz="2800" i="1" smtClean="0"/>
              <a:t>R</a:t>
            </a:r>
            <a:r>
              <a:rPr lang="en-US" altLang="en-US" sz="2800" i="1" baseline="-25000" smtClean="0"/>
              <a:t>L</a:t>
            </a:r>
            <a:r>
              <a:rPr lang="en-US" altLang="en-US" sz="2800" i="1" smtClean="0"/>
              <a:t>.</a:t>
            </a:r>
          </a:p>
          <a:p>
            <a:r>
              <a:rPr lang="en-US" altLang="en-US" sz="2800" smtClean="0"/>
              <a:t>Efficiency at maximum transfer is 50%.</a:t>
            </a:r>
          </a:p>
          <a:p>
            <a:r>
              <a:rPr lang="en-US" altLang="en-US" sz="2800" smtClean="0"/>
              <a:t>When </a:t>
            </a:r>
            <a:r>
              <a:rPr lang="en-US" altLang="en-US" sz="2800" i="1" smtClean="0"/>
              <a:t>R</a:t>
            </a:r>
            <a:r>
              <a:rPr lang="en-US" altLang="en-US" sz="2800" i="1" baseline="-25000" smtClean="0"/>
              <a:t>L</a:t>
            </a:r>
            <a:r>
              <a:rPr lang="en-US" altLang="en-US" sz="2800" baseline="-25000" smtClean="0"/>
              <a:t> </a:t>
            </a:r>
            <a:r>
              <a:rPr lang="en-US" altLang="en-US" sz="2800" smtClean="0"/>
              <a:t>is greater than </a:t>
            </a:r>
            <a:r>
              <a:rPr lang="en-US" altLang="en-US" sz="2800" i="1" smtClean="0"/>
              <a:t>R</a:t>
            </a:r>
            <a:r>
              <a:rPr lang="en-US" altLang="en-US" sz="2800" i="1" baseline="-25000" smtClean="0"/>
              <a:t>S</a:t>
            </a:r>
            <a:r>
              <a:rPr lang="en-US" altLang="en-US" sz="2800" smtClean="0"/>
              <a:t>, efficiency is larger than 50%.</a:t>
            </a:r>
          </a:p>
          <a:p>
            <a:r>
              <a:rPr lang="en-US" altLang="en-US" sz="2800" smtClean="0"/>
              <a:t>When </a:t>
            </a:r>
            <a:r>
              <a:rPr lang="en-US" altLang="en-US" sz="2800" i="1" smtClean="0"/>
              <a:t>R</a:t>
            </a:r>
            <a:r>
              <a:rPr lang="en-US" altLang="en-US" sz="2800" i="1" baseline="-25000" smtClean="0"/>
              <a:t>L</a:t>
            </a:r>
            <a:r>
              <a:rPr lang="en-US" altLang="en-US" sz="2800" baseline="-25000" smtClean="0"/>
              <a:t> </a:t>
            </a:r>
            <a:r>
              <a:rPr lang="en-US" altLang="en-US" sz="2800" smtClean="0"/>
              <a:t>is less than </a:t>
            </a:r>
            <a:r>
              <a:rPr lang="en-US" altLang="en-US" sz="2800" i="1" smtClean="0"/>
              <a:t>R</a:t>
            </a:r>
            <a:r>
              <a:rPr lang="en-US" altLang="en-US" sz="2800" i="1" baseline="-25000" smtClean="0"/>
              <a:t>S</a:t>
            </a:r>
            <a:r>
              <a:rPr lang="en-US" altLang="en-US" sz="2800" smtClean="0"/>
              <a:t>, efficiency is less than 50%.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07-03"/>
          <p:cNvPicPr>
            <a:picLocks noChangeAspect="1" noChangeArrowheads="1"/>
          </p:cNvPicPr>
          <p:nvPr/>
        </p:nvPicPr>
        <p:blipFill>
          <a:blip r:embed="rId2">
            <a:lum bright="-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05000"/>
            <a:ext cx="5638800" cy="383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23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Power Versus </a:t>
            </a:r>
            <a:r>
              <a:rPr lang="en-US" altLang="en-US" i="1" smtClean="0"/>
              <a:t>R</a:t>
            </a:r>
            <a:r>
              <a:rPr lang="en-US" altLang="en-US" i="1" baseline="-25000" smtClean="0"/>
              <a:t>l</a:t>
            </a:r>
            <a:endParaRPr lang="en-US" altLang="en-US" smtClean="0"/>
          </a:p>
        </p:txBody>
      </p:sp>
      <p:sp>
        <p:nvSpPr>
          <p:cNvPr id="4" name="Rectangle 3"/>
          <p:cNvSpPr/>
          <p:nvPr/>
        </p:nvSpPr>
        <p:spPr>
          <a:xfrm>
            <a:off x="3048000" y="1692754"/>
            <a:ext cx="5943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</a:rPr>
              <a:t>Use Multisim and Excel to recreate the Plot of </a:t>
            </a:r>
          </a:p>
          <a:p>
            <a:pPr lvl="0" algn="ctr"/>
            <a:r>
              <a:rPr lang="en-US" sz="28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</a:rPr>
              <a:t>Load Power vs Load Resistance</a:t>
            </a:r>
            <a:endParaRPr lang="en-US" sz="2800" b="1" dirty="0">
              <a:ln>
                <a:prstDash val="solid"/>
              </a:ln>
              <a:solidFill>
                <a:srgbClr val="00B050"/>
              </a:solidFill>
              <a:effectLst>
                <a:outerShdw blurRad="88000" dist="50800" dir="5040000" algn="tl">
                  <a:srgbClr val="000000">
                    <a:tint val="80000"/>
                    <a:satMod val="250000"/>
                    <a:alpha val="45000"/>
                  </a:srgbClr>
                </a:outerShdw>
              </a:effectLst>
            </a:endParaRPr>
          </a:p>
        </p:txBody>
      </p:sp>
      <p:sp>
        <p:nvSpPr>
          <p:cNvPr id="5" name="Rectangle 4">
            <a:hlinkClick r:id="rId3" action="ppaction://hlinkfile"/>
          </p:cNvPr>
          <p:cNvSpPr/>
          <p:nvPr/>
        </p:nvSpPr>
        <p:spPr bwMode="auto">
          <a:xfrm>
            <a:off x="7162800" y="4419600"/>
            <a:ext cx="1371600" cy="533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61" charset="-128"/>
              </a:rPr>
              <a:t>Multisim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1" charset="-128"/>
            </a:endParaRPr>
          </a:p>
        </p:txBody>
      </p:sp>
      <p:sp>
        <p:nvSpPr>
          <p:cNvPr id="6" name="Rectangle 5">
            <a:hlinkClick r:id="rId4" action="ppaction://hlinkfile"/>
          </p:cNvPr>
          <p:cNvSpPr/>
          <p:nvPr/>
        </p:nvSpPr>
        <p:spPr bwMode="auto">
          <a:xfrm>
            <a:off x="7148004" y="3771900"/>
            <a:ext cx="1386396" cy="5334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61" charset="-128"/>
              </a:rPr>
              <a:t>Excel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07-04"/>
          <p:cNvPicPr>
            <a:picLocks noChangeAspect="1" noChangeArrowheads="1"/>
          </p:cNvPicPr>
          <p:nvPr/>
        </p:nvPicPr>
        <p:blipFill>
          <a:blip r:embed="rId2">
            <a:lum bright="-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5638800" cy="383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25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Efficiency Versus </a:t>
            </a:r>
            <a:r>
              <a:rPr lang="en-US" altLang="en-US" i="1" smtClean="0"/>
              <a:t>R</a:t>
            </a:r>
            <a:r>
              <a:rPr lang="en-US" altLang="en-US" i="1" baseline="-25000" smtClean="0"/>
              <a:t>l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Superposition Theorem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altLang="en-US" smtClean="0"/>
              <a:t>Used when there are two or more voltage sources in a network.</a:t>
            </a:r>
          </a:p>
          <a:p>
            <a:endParaRPr lang="en-US" altLang="en-US" sz="2000" smtClean="0"/>
          </a:p>
          <a:p>
            <a:r>
              <a:rPr lang="en-US" altLang="en-US" smtClean="0"/>
              <a:t>There are three basic steps to the solution: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07-0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28800"/>
            <a:ext cx="5181600" cy="393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0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Superposition Theorem</a:t>
            </a:r>
          </a:p>
        </p:txBody>
      </p:sp>
      <p:pic>
        <p:nvPicPr>
          <p:cNvPr id="99331" name="Picture 3" descr="07-06a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76400"/>
            <a:ext cx="5334000" cy="431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z="3600" smtClean="0"/>
              <a:t>Superposition Theorem (cont.)</a:t>
            </a:r>
            <a:br>
              <a:rPr lang="en-US" altLang="en-US" sz="3600" smtClean="0"/>
            </a:br>
            <a:endParaRPr lang="en-US" altLang="en-US" sz="3600" smtClean="0"/>
          </a:p>
        </p:txBody>
      </p:sp>
      <p:pic>
        <p:nvPicPr>
          <p:cNvPr id="100355" name="Picture 3" descr="07-06c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76400"/>
            <a:ext cx="5638800" cy="441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z="3600" dirty="0" smtClean="0"/>
              <a:t>Superposition Theorem (cont.)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  <p:pic>
        <p:nvPicPr>
          <p:cNvPr id="1075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969" y="1981200"/>
            <a:ext cx="323911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43000" y="3733800"/>
            <a:ext cx="5943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</a:rPr>
              <a:t>Use Multisim and Excel to calculate the nodal voltage, </a:t>
            </a:r>
            <a:r>
              <a:rPr lang="en-US" sz="28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</a:rPr>
              <a:t>Va</a:t>
            </a:r>
            <a:r>
              <a:rPr lang="en-US" sz="28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</a:rPr>
              <a:t>, using Superposition</a:t>
            </a:r>
            <a:endParaRPr lang="en-US" sz="2800" b="1" dirty="0">
              <a:ln>
                <a:prstDash val="solid"/>
              </a:ln>
              <a:solidFill>
                <a:srgbClr val="00B050"/>
              </a:solidFill>
              <a:effectLst>
                <a:outerShdw blurRad="88000" dist="50800" dir="5040000" algn="tl">
                  <a:srgbClr val="000000">
                    <a:tint val="80000"/>
                    <a:satMod val="250000"/>
                    <a:alpha val="45000"/>
                  </a:srgbClr>
                </a:outerShdw>
              </a:effectLst>
            </a:endParaRPr>
          </a:p>
        </p:txBody>
      </p:sp>
      <p:sp>
        <p:nvSpPr>
          <p:cNvPr id="2" name="Rectangle 1">
            <a:hlinkClick r:id="rId3" action="ppaction://hlinkfile"/>
          </p:cNvPr>
          <p:cNvSpPr/>
          <p:nvPr/>
        </p:nvSpPr>
        <p:spPr bwMode="auto">
          <a:xfrm>
            <a:off x="6934200" y="2781300"/>
            <a:ext cx="1371600" cy="533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61" charset="-128"/>
              </a:rPr>
              <a:t>Multisim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1" charset="-128"/>
            </a:endParaRPr>
          </a:p>
        </p:txBody>
      </p:sp>
      <p:sp>
        <p:nvSpPr>
          <p:cNvPr id="7" name="Rectangle 6">
            <a:hlinkClick r:id="rId4" action="ppaction://hlinkfile"/>
          </p:cNvPr>
          <p:cNvSpPr/>
          <p:nvPr/>
        </p:nvSpPr>
        <p:spPr bwMode="auto">
          <a:xfrm>
            <a:off x="6919404" y="2133600"/>
            <a:ext cx="1386396" cy="5334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61" charset="-128"/>
              </a:rPr>
              <a:t>Excel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29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Summary of </a:t>
            </a:r>
            <a:br>
              <a:rPr lang="en-US" altLang="en-US" smtClean="0"/>
            </a:br>
            <a:r>
              <a:rPr lang="en-US" altLang="en-US" smtClean="0"/>
              <a:t>Superposition Theorem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514600"/>
            <a:ext cx="7772400" cy="3429000"/>
          </a:xfrm>
        </p:spPr>
        <p:txBody>
          <a:bodyPr/>
          <a:lstStyle/>
          <a:p>
            <a:r>
              <a:rPr lang="en-US" altLang="en-US" smtClean="0"/>
              <a:t>Ohm’s law is used to analyze the circuit using one source at a time.</a:t>
            </a:r>
          </a:p>
          <a:p>
            <a:endParaRPr lang="en-US" altLang="en-US" sz="1600" smtClean="0"/>
          </a:p>
          <a:p>
            <a:r>
              <a:rPr lang="en-US" altLang="en-US" smtClean="0"/>
              <a:t>Final results are determined by algebraically superimposing the results of all the sources involved.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400" smtClean="0"/>
              <a:t>CHAPTER 7</a:t>
            </a:r>
            <a:endParaRPr lang="en-US" altLang="en-US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4000" smtClean="0"/>
              <a:t>Basic Network Theorems</a:t>
            </a:r>
            <a:endParaRPr lang="en-US" alt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Thevenin’s Theorem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 theorem used to simplify complex networks to determine circuit voltages and currents.</a:t>
            </a:r>
          </a:p>
          <a:p>
            <a:pPr>
              <a:lnSpc>
                <a:spcPct val="90000"/>
              </a:lnSpc>
            </a:pPr>
            <a:endParaRPr lang="en-US" altLang="en-US" sz="1200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States that any linear two-terminal network can be replaced by a simplified equivalent circuit consisting of a single voltage source and a single series resistance.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 descr="07-10"/>
          <p:cNvPicPr>
            <a:picLocks noChangeAspect="1" noChangeArrowheads="1"/>
          </p:cNvPicPr>
          <p:nvPr/>
        </p:nvPicPr>
        <p:blipFill>
          <a:blip r:embed="rId2">
            <a:lum bright="-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5181600" cy="367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Thevenin’s Theorem Example</a:t>
            </a:r>
          </a:p>
        </p:txBody>
      </p:sp>
      <p:sp>
        <p:nvSpPr>
          <p:cNvPr id="4" name="Rectangle 3">
            <a:hlinkClick r:id="rId3" action="ppaction://hlinkfile"/>
          </p:cNvPr>
          <p:cNvSpPr/>
          <p:nvPr/>
        </p:nvSpPr>
        <p:spPr bwMode="auto">
          <a:xfrm>
            <a:off x="7239000" y="1981200"/>
            <a:ext cx="1371600" cy="533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61" charset="-128"/>
              </a:rPr>
              <a:t>Multisim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1" charset="-128"/>
            </a:endParaRPr>
          </a:p>
        </p:txBody>
      </p:sp>
      <p:sp>
        <p:nvSpPr>
          <p:cNvPr id="5" name="Rectangle 4">
            <a:hlinkClick r:id="rId4" action="ppaction://hlinkfile"/>
          </p:cNvPr>
          <p:cNvSpPr/>
          <p:nvPr/>
        </p:nvSpPr>
        <p:spPr bwMode="auto">
          <a:xfrm>
            <a:off x="5715000" y="1981200"/>
            <a:ext cx="1386396" cy="5334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61" charset="-128"/>
              </a:rPr>
              <a:t>Excel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1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00204" y="2667000"/>
            <a:ext cx="32151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</a:rPr>
              <a:t>Use Multisim and Excel to calculate the </a:t>
            </a:r>
            <a:r>
              <a:rPr lang="en-US" sz="28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</a:rPr>
              <a:t>Thevenin</a:t>
            </a:r>
            <a:r>
              <a:rPr lang="en-US" sz="28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</a:rPr>
              <a:t> equivalent circuit</a:t>
            </a:r>
            <a:endParaRPr lang="en-US" sz="2800" b="1" dirty="0">
              <a:ln>
                <a:prstDash val="solid"/>
              </a:ln>
              <a:solidFill>
                <a:srgbClr val="00B050"/>
              </a:solidFill>
              <a:effectLst>
                <a:outerShdw blurRad="88000" dist="50800" dir="5040000" algn="tl">
                  <a:srgbClr val="000000">
                    <a:tint val="80000"/>
                    <a:satMod val="250000"/>
                    <a:alpha val="4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Norton’s Theorem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altLang="en-US" sz="2800" smtClean="0"/>
              <a:t>Is used to reduce a two-terminal network to a single current source and a single parallel resistance.</a:t>
            </a:r>
          </a:p>
          <a:p>
            <a:endParaRPr lang="en-US" altLang="en-US" sz="1600" smtClean="0"/>
          </a:p>
          <a:p>
            <a:r>
              <a:rPr lang="en-US" altLang="en-US" sz="2800" smtClean="0"/>
              <a:t>Any linear two-terminal network can be replaced by an equivalent circuit consisting of a single current source and a single shunt or parallel resistance.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 descr="07-18"/>
          <p:cNvPicPr>
            <a:picLocks noChangeAspect="1" noChangeArrowheads="1"/>
          </p:cNvPicPr>
          <p:nvPr/>
        </p:nvPicPr>
        <p:blipFill>
          <a:blip r:embed="rId2">
            <a:lum bright="-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7" b="16676"/>
          <a:stretch>
            <a:fillRect/>
          </a:stretch>
        </p:blipFill>
        <p:spPr bwMode="auto">
          <a:xfrm>
            <a:off x="2057400" y="2243138"/>
            <a:ext cx="4495800" cy="349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Norton’s Theorem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Relationship Between </a:t>
            </a:r>
            <a:br>
              <a:rPr lang="en-US" altLang="en-US" smtClean="0"/>
            </a:br>
            <a:r>
              <a:rPr lang="en-US" altLang="en-US" smtClean="0"/>
              <a:t>Norton and Thevenin</a:t>
            </a:r>
          </a:p>
        </p:txBody>
      </p:sp>
      <p:graphicFrame>
        <p:nvGraphicFramePr>
          <p:cNvPr id="106499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3581400" y="2514600"/>
          <a:ext cx="1858963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2" name="Equation" r:id="rId3" imgW="736560" imgH="1358640" progId="Equation.3">
                  <p:embed/>
                </p:oleObj>
              </mc:Choice>
              <mc:Fallback>
                <p:oleObj name="Equation" r:id="rId3" imgW="736560" imgH="1358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514600"/>
                        <a:ext cx="1858963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Network Theorem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altLang="en-US" smtClean="0"/>
              <a:t>Network:  </a:t>
            </a:r>
            <a:r>
              <a:rPr lang="en-US" altLang="en-US" sz="2800" smtClean="0"/>
              <a:t>A complex combination of 	  components</a:t>
            </a:r>
          </a:p>
          <a:p>
            <a:endParaRPr lang="en-US" altLang="en-US" sz="2800" smtClean="0"/>
          </a:p>
          <a:p>
            <a:r>
              <a:rPr lang="en-US" altLang="en-US" smtClean="0"/>
              <a:t>Theorem:  </a:t>
            </a:r>
            <a:r>
              <a:rPr lang="en-US" altLang="en-US" sz="2800" smtClean="0"/>
              <a:t>Ideas or statements that are   used to solve network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Network Theorem Assumptions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514600"/>
            <a:ext cx="7772400" cy="3810000"/>
          </a:xfrm>
        </p:spPr>
        <p:txBody>
          <a:bodyPr/>
          <a:lstStyle/>
          <a:p>
            <a:r>
              <a:rPr lang="en-US" altLang="en-US" smtClean="0"/>
              <a:t>Linear networks  </a:t>
            </a:r>
          </a:p>
          <a:p>
            <a:pPr>
              <a:buFontTx/>
              <a:buNone/>
            </a:pPr>
            <a:r>
              <a:rPr lang="en-US" altLang="en-US" smtClean="0"/>
              <a:t>             </a:t>
            </a:r>
          </a:p>
          <a:p>
            <a:r>
              <a:rPr lang="en-US" altLang="en-US" smtClean="0"/>
              <a:t>Steady-state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Network Theorem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r>
              <a:rPr lang="en-US" altLang="en-US" smtClean="0"/>
              <a:t>Today, computers perform network analysis in seconds.</a:t>
            </a:r>
          </a:p>
          <a:p>
            <a:endParaRPr lang="en-US" altLang="en-US" sz="2000" smtClean="0"/>
          </a:p>
          <a:p>
            <a:r>
              <a:rPr lang="en-US" altLang="en-US" smtClean="0"/>
              <a:t>Technicians need to know the basic concepts of each theorem.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Important Terms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Bilateral Resistance:  </a:t>
            </a:r>
            <a:r>
              <a:rPr lang="en-US" altLang="en-US" sz="2800" smtClean="0"/>
              <a:t>Resistance having equal resistance in either direction.</a:t>
            </a:r>
          </a:p>
          <a:p>
            <a:r>
              <a:rPr lang="en-US" altLang="en-US" smtClean="0"/>
              <a:t>Linear Network:  </a:t>
            </a:r>
            <a:r>
              <a:rPr lang="en-US" altLang="en-US" sz="2800" smtClean="0"/>
              <a:t>A circuit whose electrical behavior does not change with different voltage or current values</a:t>
            </a:r>
            <a:r>
              <a:rPr lang="en-US" altLang="en-US" smtClean="0"/>
              <a:t>.</a:t>
            </a:r>
          </a:p>
          <a:p>
            <a:r>
              <a:rPr lang="en-US" altLang="en-US" smtClean="0"/>
              <a:t>Steady-State Condition:  </a:t>
            </a:r>
            <a:r>
              <a:rPr lang="en-US" altLang="en-US" sz="2800" smtClean="0"/>
              <a:t>The condition where circuit values and conditions are stable or constant.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n-US" altLang="en-US" smtClean="0"/>
              <a:t>Maximum Power Transfer Theorem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590800"/>
            <a:ext cx="7772400" cy="3886200"/>
          </a:xfrm>
        </p:spPr>
        <p:txBody>
          <a:bodyPr/>
          <a:lstStyle/>
          <a:p>
            <a:r>
              <a:rPr lang="en-US" altLang="en-US" smtClean="0"/>
              <a:t>Maximum power transferred from the source to the load when </a:t>
            </a:r>
            <a:r>
              <a:rPr lang="en-US" altLang="en-US" i="1" smtClean="0"/>
              <a:t>R</a:t>
            </a:r>
            <a:r>
              <a:rPr lang="en-US" altLang="en-US" i="1" baseline="-25000" smtClean="0"/>
              <a:t>S</a:t>
            </a:r>
            <a:r>
              <a:rPr lang="en-US" altLang="en-US" smtClean="0"/>
              <a:t> = </a:t>
            </a:r>
            <a:r>
              <a:rPr lang="en-US" altLang="en-US" i="1" smtClean="0"/>
              <a:t>R</a:t>
            </a:r>
            <a:r>
              <a:rPr lang="en-US" altLang="en-US" i="1" baseline="-25000" smtClean="0"/>
              <a:t>L</a:t>
            </a:r>
            <a:endParaRPr lang="en-US" altLang="en-US" baseline="-25000" smtClean="0"/>
          </a:p>
          <a:p>
            <a:pPr>
              <a:buFontTx/>
              <a:buNone/>
            </a:pPr>
            <a:endParaRPr lang="en-US" altLang="en-US" baseline="-25000" smtClean="0"/>
          </a:p>
          <a:p>
            <a:pPr algn="ctr">
              <a:buFontTx/>
              <a:buNone/>
            </a:pPr>
            <a:r>
              <a:rPr lang="en-US" altLang="en-US" i="1" smtClean="0"/>
              <a:t>R</a:t>
            </a:r>
            <a:r>
              <a:rPr lang="en-US" altLang="en-US" i="1" baseline="-25000" smtClean="0"/>
              <a:t>S</a:t>
            </a:r>
            <a:r>
              <a:rPr lang="en-US" altLang="en-US" smtClean="0"/>
              <a:t> = source resistance</a:t>
            </a:r>
          </a:p>
          <a:p>
            <a:pPr algn="ctr">
              <a:buFontTx/>
              <a:buNone/>
            </a:pPr>
            <a:r>
              <a:rPr lang="en-US" altLang="en-US" i="1" smtClean="0"/>
              <a:t>R</a:t>
            </a:r>
            <a:r>
              <a:rPr lang="en-US" altLang="en-US" i="1" baseline="-25000" smtClean="0"/>
              <a:t>L</a:t>
            </a:r>
            <a:r>
              <a:rPr lang="en-US" altLang="en-US" baseline="-25000" smtClean="0"/>
              <a:t>  </a:t>
            </a:r>
            <a:r>
              <a:rPr lang="en-US" altLang="en-US" smtClean="0"/>
              <a:t>= load resistance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Series Circuit Example</a:t>
            </a:r>
          </a:p>
        </p:txBody>
      </p:sp>
      <p:pic>
        <p:nvPicPr>
          <p:cNvPr id="91139" name="Picture 3" descr="07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76400"/>
            <a:ext cx="6248400" cy="427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Efficiency Factor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r>
              <a:rPr lang="en-US" altLang="en-US" smtClean="0"/>
              <a:t>Measure of the percentage of power generated reaching the source.</a:t>
            </a:r>
          </a:p>
        </p:txBody>
      </p:sp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2286000" y="3581400"/>
          <a:ext cx="4495800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7" name="Equation" r:id="rId3" imgW="1650960" imgH="431640" progId="Equation.3">
                  <p:embed/>
                </p:oleObj>
              </mc:Choice>
              <mc:Fallback>
                <p:oleObj name="Equation" r:id="rId3" imgW="165096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81400"/>
                        <a:ext cx="4495800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EFV</Template>
  <TotalTime>391</TotalTime>
  <Words>419</Words>
  <Application>Microsoft Office PowerPoint</Application>
  <PresentationFormat>On-screen Show (4:3)</PresentationFormat>
  <Paragraphs>76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1_Blank Presentation</vt:lpstr>
      <vt:lpstr>Equation</vt:lpstr>
      <vt:lpstr>PowerPoint Presentation</vt:lpstr>
      <vt:lpstr>CHAPTER 7</vt:lpstr>
      <vt:lpstr>Network Theorem</vt:lpstr>
      <vt:lpstr>Network Theorem Assumptions</vt:lpstr>
      <vt:lpstr>Network Theorem</vt:lpstr>
      <vt:lpstr>Important Terms</vt:lpstr>
      <vt:lpstr>Maximum Power Transfer Theorem</vt:lpstr>
      <vt:lpstr>Series Circuit Example</vt:lpstr>
      <vt:lpstr>Efficiency Factor</vt:lpstr>
      <vt:lpstr>Example</vt:lpstr>
      <vt:lpstr>Summary of the  Maximum Power Transfer Theorem</vt:lpstr>
      <vt:lpstr>Power Versus Rl</vt:lpstr>
      <vt:lpstr>Efficiency Versus Rl</vt:lpstr>
      <vt:lpstr>Superposition Theorem</vt:lpstr>
      <vt:lpstr>Example</vt:lpstr>
      <vt:lpstr>Superposition Theorem</vt:lpstr>
      <vt:lpstr>Superposition Theorem (cont.) </vt:lpstr>
      <vt:lpstr>Superposition Theorem (cont.) </vt:lpstr>
      <vt:lpstr>Summary of  Superposition Theorem</vt:lpstr>
      <vt:lpstr>Thevenin’s Theorem</vt:lpstr>
      <vt:lpstr>Thevenin’s Theorem Example</vt:lpstr>
      <vt:lpstr>Norton’s Theorem</vt:lpstr>
      <vt:lpstr>Norton’s Theorem Example</vt:lpstr>
      <vt:lpstr>Relationship Between  Norton and Thevenin</vt:lpstr>
    </vt:vector>
  </TitlesOfParts>
  <Company>DeVRY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FOUR</dc:title>
  <dc:creator>DeVRY</dc:creator>
  <cp:lastModifiedBy>Andy Bell</cp:lastModifiedBy>
  <cp:revision>76</cp:revision>
  <dcterms:created xsi:type="dcterms:W3CDTF">2002-04-21T15:43:13Z</dcterms:created>
  <dcterms:modified xsi:type="dcterms:W3CDTF">2014-10-16T22:46:27Z</dcterms:modified>
</cp:coreProperties>
</file>